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Georgia" panose="02040502050405020303" pitchFamily="18" charset="0"/>
      <p:regular r:id="rId13"/>
      <p:bold r:id="rId14"/>
      <p:italic r:id="rId15"/>
      <p:boldItalic r:id="rId16"/>
    </p:embeddedFont>
    <p:embeddedFont>
      <p:font typeface="Oswald" pitchFamily="2" charset="77"/>
      <p:regular r:id="rId17"/>
      <p:bold r:id="rId18"/>
    </p:embeddedFont>
    <p:embeddedFont>
      <p:font typeface="Source Code Pro" panose="020B0509030403020204" pitchFamily="49"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876A732-DC5E-485F-8B36-6A02E694E780}">
  <a:tblStyle styleId="{1876A732-DC5E-485F-8B36-6A02E694E78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595"/>
  </p:normalViewPr>
  <p:slideViewPr>
    <p:cSldViewPr snapToGrid="0">
      <p:cViewPr varScale="1">
        <p:scale>
          <a:sx n="145" d="100"/>
          <a:sy n="145" d="100"/>
        </p:scale>
        <p:origin x="680"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www.nocasinos.org/wp-content/uploads/2015/07/NationlAssocationRealtors-Casino-Research.pdf"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walkerd.people.cofc.edu/360/AcademicArticles/JHE.pdf"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d08be24b5b_0_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d08be24b5b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first town hall meeting was held in Dorchester, Massachusetts in 1633.  Citizens of the town walked to the local city hall building.  There the town talked about issues that impacted their town.  And issues that impact your town are personal.  These decisions impact the traffic you encounter on your way to work, and your property value, and if you want to raise your children in this town.  Fast forward to now and town meetings are still held across the country.  As you can see in the photo here, people can get heated.  Organizing and providing input makes a difference.  We’re going to talk about an issue that is dividing the Richmond community tonight.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cdaf5275f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cdaf5275f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 you for listening, please let us know if you have any questions!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d08be24b5b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d08be24b5b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 timeline of the situation. Obviously people who live near the build sites of the three proposals have some strong feelings.  Now, let’s talk about the data involved in this public narrative. </a:t>
            </a:r>
            <a:endParaRPr/>
          </a:p>
          <a:p>
            <a:pPr marL="0" lvl="0" indent="0" algn="l" rtl="0">
              <a:spcBef>
                <a:spcPts val="0"/>
              </a:spcBef>
              <a:spcAft>
                <a:spcPts val="0"/>
              </a:spcAft>
              <a:buNone/>
            </a:pPr>
            <a:r>
              <a:rPr lang="en"/>
              <a: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08ede545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d08ede54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d08be24b5b_0_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d08be24b5b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d08be24b5b_2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d08be24b5b_2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 PIEs tho!</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d08be24b5b_0_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d08be24b5b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addition of a casino in the Richmond area could be beneficial to the community. I have highlighted some overall benefits and individual benefits that each resort could potentially provide. </a:t>
            </a:r>
            <a:endParaRPr/>
          </a:p>
          <a:p>
            <a:pPr marL="0" lvl="0" indent="0" algn="l" rtl="0">
              <a:spcBef>
                <a:spcPts val="0"/>
              </a:spcBef>
              <a:spcAft>
                <a:spcPts val="0"/>
              </a:spcAft>
              <a:buNone/>
            </a:pPr>
            <a:endParaRPr/>
          </a:p>
          <a:p>
            <a:pPr marL="0" lvl="0" indent="0" algn="l" rtl="0">
              <a:spcBef>
                <a:spcPts val="0"/>
              </a:spcBef>
              <a:spcAft>
                <a:spcPts val="0"/>
              </a:spcAft>
              <a:buNone/>
            </a:pPr>
            <a:r>
              <a:rPr lang="en"/>
              <a:t>The casino promises economic growth and significant annual revenues and also has potential to bring a lot of new employment opportunities to the Richmond area that we would not otherwise have. </a:t>
            </a:r>
            <a:endParaRPr/>
          </a:p>
          <a:p>
            <a:pPr marL="0" lvl="0" indent="0" algn="l" rtl="0">
              <a:spcBef>
                <a:spcPts val="0"/>
              </a:spcBef>
              <a:spcAft>
                <a:spcPts val="0"/>
              </a:spcAft>
              <a:buNone/>
            </a:pPr>
            <a:endParaRPr/>
          </a:p>
          <a:p>
            <a:pPr marL="0" lvl="0" indent="0" algn="l" rtl="0">
              <a:spcBef>
                <a:spcPts val="0"/>
              </a:spcBef>
              <a:spcAft>
                <a:spcPts val="0"/>
              </a:spcAft>
              <a:buNone/>
            </a:pPr>
            <a:r>
              <a:rPr lang="en"/>
              <a:t>Bally’s resort &amp; casino will provide 2,000 jobs. They will also partner with historically black colleges and universities and offer job training, management training and internships to give them more opportunities for the future. It also has the potential to bring business to local retailers as detailed in the proposal. There would also be incentives for gamers and rewards redeemable at local retailers. </a:t>
            </a:r>
            <a:endParaRPr/>
          </a:p>
          <a:p>
            <a:pPr marL="0" lvl="0" indent="0" algn="l" rtl="0">
              <a:spcBef>
                <a:spcPts val="0"/>
              </a:spcBef>
              <a:spcAft>
                <a:spcPts val="0"/>
              </a:spcAft>
              <a:buNone/>
            </a:pPr>
            <a:endParaRPr/>
          </a:p>
          <a:p>
            <a:pPr marL="0" lvl="0" indent="0" algn="l" rtl="0">
              <a:spcBef>
                <a:spcPts val="0"/>
              </a:spcBef>
              <a:spcAft>
                <a:spcPts val="0"/>
              </a:spcAft>
              <a:buNone/>
            </a:pPr>
            <a:r>
              <a:rPr lang="en"/>
              <a:t>One Casino is the only black owned casino in the country and will provide 1,500 jobs to the area.</a:t>
            </a:r>
            <a:endParaRPr/>
          </a:p>
          <a:p>
            <a:pPr marL="0" lvl="0" indent="0" algn="l" rtl="0">
              <a:spcBef>
                <a:spcPts val="0"/>
              </a:spcBef>
              <a:spcAft>
                <a:spcPts val="0"/>
              </a:spcAft>
              <a:buNone/>
            </a:pPr>
            <a:endParaRPr/>
          </a:p>
          <a:p>
            <a:pPr marL="0" lvl="0" indent="0" algn="l" rtl="0">
              <a:spcBef>
                <a:spcPts val="0"/>
              </a:spcBef>
              <a:spcAft>
                <a:spcPts val="0"/>
              </a:spcAft>
              <a:buNone/>
            </a:pPr>
            <a:r>
              <a:rPr lang="en"/>
              <a:t>Live Casino &amp; hotel will bring 8,000 jobs construction jobs and permanent jobs and is the highest grossing casino entertainment resort.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0d048063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0d04806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1800"/>
              </a:spcBef>
              <a:spcAft>
                <a:spcPts val="0"/>
              </a:spcAft>
              <a:buNone/>
            </a:pPr>
            <a:r>
              <a:rPr lang="en" sz="1200" u="sng">
                <a:highlight>
                  <a:srgbClr val="FFFFFF"/>
                </a:highlight>
                <a:hlinkClick r:id="rId3"/>
              </a:rPr>
              <a:t>http://www.nocasinos.org/wp-content/uploads/2015/07/NationlAssocationRealtors-Casino-Research.pdf</a:t>
            </a:r>
            <a:endParaRPr sz="1200">
              <a:highlight>
                <a:srgbClr val="FFFFFF"/>
              </a:highlight>
            </a:endParaRPr>
          </a:p>
          <a:p>
            <a:pPr marL="0" lvl="0" indent="0" algn="l" rtl="0">
              <a:lnSpc>
                <a:spcPct val="100000"/>
              </a:lnSpc>
              <a:spcBef>
                <a:spcPts val="1800"/>
              </a:spcBef>
              <a:spcAft>
                <a:spcPts val="0"/>
              </a:spcAft>
              <a:buNone/>
            </a:pPr>
            <a:r>
              <a:rPr lang="en" sz="1200">
                <a:highlight>
                  <a:srgbClr val="FFFFFF"/>
                </a:highlight>
              </a:rPr>
              <a:t>External obsolescence also known as economic obsolescence is a term usually used in real estate valuation, meaning that the value of the real properties are negatively affected by the surroundings in this the proposed casino.  According to a study conducted by the National Association of Realtors, a casino could negatively impact the home prices nearby by 2 to 10%. Also the number of foreclosures and short sale rise by .88 per 1,000 households with the arrival of a casino.</a:t>
            </a:r>
            <a:endParaRPr sz="1200">
              <a:solidFill>
                <a:srgbClr val="363940"/>
              </a:solidFill>
              <a:highlight>
                <a:srgbClr val="FFFFFF"/>
              </a:highlight>
            </a:endParaRPr>
          </a:p>
          <a:p>
            <a:pPr marL="0" lvl="0" indent="0" algn="l" rtl="0">
              <a:lnSpc>
                <a:spcPct val="115000"/>
              </a:lnSpc>
              <a:spcBef>
                <a:spcPts val="1800"/>
              </a:spcBef>
              <a:spcAft>
                <a:spcPts val="0"/>
              </a:spcAft>
              <a:buNone/>
            </a:pPr>
            <a:r>
              <a:rPr lang="en" sz="1200">
                <a:solidFill>
                  <a:schemeClr val="dk1"/>
                </a:solidFill>
                <a:highlight>
                  <a:srgbClr val="FFFFFF"/>
                </a:highlight>
              </a:rPr>
              <a:t>Approximately 1.2% of U.S. adults are pathological gamblers, and that figure doubles in a local community if a casino is located within 50 miles. </a:t>
            </a:r>
            <a:r>
              <a:rPr lang="en" sz="1200">
                <a:solidFill>
                  <a:srgbClr val="262626"/>
                </a:solidFill>
                <a:highlight>
                  <a:srgbClr val="FFFFFF"/>
                </a:highlight>
              </a:rPr>
              <a:t>Many people who develop gambling addictions also develop problems with drugs and alcohol.</a:t>
            </a:r>
            <a:r>
              <a:rPr lang="en" sz="1500">
                <a:solidFill>
                  <a:srgbClr val="262626"/>
                </a:solidFill>
                <a:highlight>
                  <a:srgbClr val="FFFFFF"/>
                </a:highlight>
                <a:latin typeface="Georgia"/>
                <a:ea typeface="Georgia"/>
                <a:cs typeface="Georgia"/>
                <a:sym typeface="Georgia"/>
              </a:rPr>
              <a:t> </a:t>
            </a:r>
            <a:r>
              <a:rPr lang="en" sz="1200">
                <a:solidFill>
                  <a:srgbClr val="363940"/>
                </a:solidFill>
                <a:highlight>
                  <a:srgbClr val="FFFFFF"/>
                </a:highlight>
              </a:rPr>
              <a:t>alcohol disorders have been found to have the greatest link to gambling addiction, and alcohol is served at most casinos. </a:t>
            </a:r>
            <a:r>
              <a:rPr lang="en" sz="1200"/>
              <a:t> </a:t>
            </a:r>
            <a:endParaRPr sz="1200"/>
          </a:p>
          <a:p>
            <a:pPr marL="0" lvl="0" indent="0" algn="l" rtl="0">
              <a:lnSpc>
                <a:spcPct val="115000"/>
              </a:lnSpc>
              <a:spcBef>
                <a:spcPts val="1800"/>
              </a:spcBef>
              <a:spcAft>
                <a:spcPts val="0"/>
              </a:spcAft>
              <a:buNone/>
            </a:pPr>
            <a:r>
              <a:rPr lang="en" sz="1200"/>
              <a:t>“Results indicate that there is a strong link between the presence of a casino in a county and the number of alcohol-related fatal traffic accidents,” reports the study, which was performed by economists form the University of Wisconsin, Oshkosh, and the College of Charleston. Specifically, the study found that alcohol-related fatal accidents jumped by 9.2 percent in counties with casinos.</a:t>
            </a:r>
            <a:endParaRPr sz="1200">
              <a:highlight>
                <a:srgbClr val="FFFFFF"/>
              </a:highlight>
            </a:endParaRPr>
          </a:p>
          <a:p>
            <a:pPr marL="0" lvl="0" indent="0" algn="l" rtl="0">
              <a:lnSpc>
                <a:spcPct val="115000"/>
              </a:lnSpc>
              <a:spcBef>
                <a:spcPts val="1800"/>
              </a:spcBef>
              <a:spcAft>
                <a:spcPts val="200"/>
              </a:spcAft>
              <a:buNone/>
            </a:pPr>
            <a:r>
              <a:rPr lang="en" sz="1200" u="sng">
                <a:solidFill>
                  <a:schemeClr val="hlink"/>
                </a:solidFill>
                <a:highlight>
                  <a:srgbClr val="FFFFFF"/>
                </a:highlight>
                <a:hlinkClick r:id="rId4"/>
              </a:rPr>
              <a:t>http://walkerd.people.cofc.edu/360/AcademicArticles/JHE.pdf</a:t>
            </a:r>
            <a:endParaRPr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cdaf5275f5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cdaf5275f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1200"/>
              </a:spcBef>
              <a:spcAft>
                <a:spcPts val="0"/>
              </a:spcAft>
              <a:buSzPts val="1100"/>
              <a:buAutoNum type="arabicPeriod"/>
            </a:pPr>
            <a:r>
              <a:rPr lang="en"/>
              <a:t>Last two steps are left</a:t>
            </a:r>
            <a:endParaRPr/>
          </a:p>
          <a:p>
            <a:pPr marL="914400" lvl="1" indent="-298450" algn="l" rtl="0">
              <a:lnSpc>
                <a:spcPct val="115000"/>
              </a:lnSpc>
              <a:spcBef>
                <a:spcPts val="0"/>
              </a:spcBef>
              <a:spcAft>
                <a:spcPts val="0"/>
              </a:spcAft>
              <a:buSzPts val="1100"/>
              <a:buChar char="○"/>
            </a:pPr>
            <a:r>
              <a:rPr lang="en" sz="1050">
                <a:solidFill>
                  <a:srgbClr val="333333"/>
                </a:solidFill>
                <a:highlight>
                  <a:srgbClr val="FFFFFF"/>
                </a:highlight>
              </a:rPr>
              <a:t>Department of Economic Development (DED)</a:t>
            </a:r>
            <a:r>
              <a:rPr lang="en"/>
              <a:t> will Decide which Operator &amp; Site</a:t>
            </a:r>
            <a:endParaRPr/>
          </a:p>
          <a:p>
            <a:pPr marL="914400" lvl="1" indent="-298450" algn="l" rtl="0">
              <a:lnSpc>
                <a:spcPct val="115000"/>
              </a:lnSpc>
              <a:spcBef>
                <a:spcPts val="0"/>
              </a:spcBef>
              <a:spcAft>
                <a:spcPts val="0"/>
              </a:spcAft>
              <a:buSzPts val="1100"/>
              <a:buChar char="○"/>
            </a:pPr>
            <a:r>
              <a:rPr lang="en"/>
              <a:t>Vote in November on your local Richmond ballot</a:t>
            </a:r>
            <a:endParaRPr/>
          </a:p>
          <a:p>
            <a:pPr marL="457200" lvl="0" indent="-298450" algn="l" rtl="0">
              <a:lnSpc>
                <a:spcPct val="115000"/>
              </a:lnSpc>
              <a:spcBef>
                <a:spcPts val="0"/>
              </a:spcBef>
              <a:spcAft>
                <a:spcPts val="0"/>
              </a:spcAft>
              <a:buSzPts val="1100"/>
              <a:buAutoNum type="arabicPeriod"/>
            </a:pPr>
            <a:r>
              <a:rPr lang="en"/>
              <a:t>To get more information, you can visit this website for updated meetings and updates</a:t>
            </a:r>
            <a:endParaRPr/>
          </a:p>
          <a:p>
            <a:pPr marL="914400" lvl="1" indent="-298450" algn="l" rtl="0">
              <a:lnSpc>
                <a:spcPct val="115000"/>
              </a:lnSpc>
              <a:spcBef>
                <a:spcPts val="0"/>
              </a:spcBef>
              <a:spcAft>
                <a:spcPts val="0"/>
              </a:spcAft>
              <a:buSzPts val="1100"/>
              <a:buChar char="○"/>
            </a:pPr>
            <a:r>
              <a:rPr lang="en"/>
              <a:t>Email feedback</a:t>
            </a:r>
            <a:endParaRPr/>
          </a:p>
          <a:p>
            <a:pPr marL="0" lvl="0" indent="0" algn="l" rtl="0">
              <a:lnSpc>
                <a:spcPct val="115000"/>
              </a:lnSpc>
              <a:spcBef>
                <a:spcPts val="1200"/>
              </a:spcBef>
              <a:spcAft>
                <a:spcPts val="0"/>
              </a:spcAft>
              <a:buNone/>
            </a:pPr>
            <a:r>
              <a:rPr lang="en"/>
              <a:t>https://www.rva.gov/sites/default/files/2021-03/Casino RFQ RFP Presentation - Market Analysis.pdf</a:t>
            </a:r>
            <a:endParaRPr/>
          </a:p>
          <a:p>
            <a:pPr marL="0" lvl="0" indent="0" algn="l" rtl="0">
              <a:spcBef>
                <a:spcPts val="120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5" y="0"/>
            <a:ext cx="9144000" cy="31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411175" y="644300"/>
            <a:ext cx="8282400" cy="21090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a:p>
        </p:txBody>
      </p:sp>
      <p:sp>
        <p:nvSpPr>
          <p:cNvPr id="13" name="Google Shape;13;p2"/>
          <p:cNvSpPr txBox="1">
            <a:spLocks noGrp="1"/>
          </p:cNvSpPr>
          <p:nvPr>
            <p:ph type="subTitle" idx="1"/>
          </p:nvPr>
        </p:nvSpPr>
        <p:spPr>
          <a:xfrm>
            <a:off x="411175" y="3398250"/>
            <a:ext cx="8282400" cy="1260600"/>
          </a:xfrm>
          <a:prstGeom prst="rect">
            <a:avLst/>
          </a:prstGeom>
        </p:spPr>
        <p:txBody>
          <a:bodyPr spcFirstLastPara="1" wrap="square" lIns="91425" tIns="91425" rIns="91425" bIns="91425" anchor="ctr" anchorCtr="0">
            <a:norm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w="28575" cap="flat" cmpd="sng">
            <a:solidFill>
              <a:schemeClr val="dk1"/>
            </a:solidFill>
            <a:prstDash val="lgDash"/>
            <a:round/>
            <a:headEnd type="none" w="sm" len="sm"/>
            <a:tailEnd type="none" w="sm" len="sm"/>
          </a:ln>
        </p:spPr>
      </p:cxnSp>
      <p:sp>
        <p:nvSpPr>
          <p:cNvPr id="53" name="Google Shape;53;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430800" y="1889700"/>
            <a:ext cx="8282400" cy="15165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1" name="Google Shape;21;p4"/>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6" name="Google Shape;26;p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 name="Google Shape;27;p5"/>
          <p:cNvSpPr txBox="1">
            <a:spLocks noGrp="1"/>
          </p:cNvSpPr>
          <p:nvPr>
            <p:ph type="body" idx="1"/>
          </p:nvPr>
        </p:nvSpPr>
        <p:spPr>
          <a:xfrm>
            <a:off x="311700" y="1468825"/>
            <a:ext cx="3999900" cy="3099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body" idx="2"/>
          </p:nvPr>
        </p:nvSpPr>
        <p:spPr>
          <a:xfrm>
            <a:off x="4832400" y="1468825"/>
            <a:ext cx="3999900" cy="3099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w="19050" cap="flat" cmpd="sng">
            <a:solidFill>
              <a:schemeClr val="dk2"/>
            </a:solidFill>
            <a:prstDash val="lgDash"/>
            <a:round/>
            <a:headEnd type="none" w="sm" len="sm"/>
            <a:tailEnd type="none" w="sm" len="sm"/>
          </a:ln>
        </p:spPr>
      </p:cxnSp>
      <p:sp>
        <p:nvSpPr>
          <p:cNvPr id="35" name="Google Shape;35;p7"/>
          <p:cNvSpPr txBox="1">
            <a:spLocks noGrp="1"/>
          </p:cNvSpPr>
          <p:nvPr>
            <p:ph type="title"/>
          </p:nvPr>
        </p:nvSpPr>
        <p:spPr>
          <a:xfrm>
            <a:off x="311700" y="6318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6" name="Google Shape;36;p7"/>
          <p:cNvSpPr txBox="1">
            <a:spLocks noGrp="1"/>
          </p:cNvSpPr>
          <p:nvPr>
            <p:ph type="body" idx="1"/>
          </p:nvPr>
        </p:nvSpPr>
        <p:spPr>
          <a:xfrm>
            <a:off x="311700" y="1618204"/>
            <a:ext cx="2808000" cy="29508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90250" y="528900"/>
            <a:ext cx="5678100" cy="40857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577200" cy="0"/>
          </a:xfrm>
          <a:prstGeom prst="straightConnector1">
            <a:avLst/>
          </a:prstGeom>
          <a:noFill/>
          <a:ln w="19050" cap="flat" cmpd="sng">
            <a:solidFill>
              <a:schemeClr val="dk1"/>
            </a:solidFill>
            <a:prstDash val="lgDash"/>
            <a:round/>
            <a:headEnd type="none" w="sm" len="sm"/>
            <a:tailEnd type="none" w="sm" len="sm"/>
          </a:ln>
        </p:spPr>
      </p:cxnSp>
      <p:sp>
        <p:nvSpPr>
          <p:cNvPr id="44" name="Google Shape;44;p9"/>
          <p:cNvSpPr txBox="1">
            <a:spLocks noGrp="1"/>
          </p:cNvSpPr>
          <p:nvPr>
            <p:ph type="title"/>
          </p:nvPr>
        </p:nvSpPr>
        <p:spPr>
          <a:xfrm>
            <a:off x="265500" y="1078750"/>
            <a:ext cx="4045200" cy="1789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a:endParaRPr/>
          </a:p>
        </p:txBody>
      </p:sp>
      <p:sp>
        <p:nvSpPr>
          <p:cNvPr id="45" name="Google Shape;45;p9"/>
          <p:cNvSpPr txBox="1">
            <a:spLocks noGrp="1"/>
          </p:cNvSpPr>
          <p:nvPr>
            <p:ph type="subTitle" idx="1"/>
          </p:nvPr>
        </p:nvSpPr>
        <p:spPr>
          <a:xfrm>
            <a:off x="265500" y="29214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Font typeface="Oswald"/>
              <a:buNone/>
              <a:defRPr sz="2100">
                <a:latin typeface="Oswald"/>
                <a:ea typeface="Oswald"/>
                <a:cs typeface="Oswald"/>
                <a:sym typeface="Oswald"/>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dern-writer">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468825"/>
            <a:ext cx="8520600" cy="3099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hyperlink" Target="https://www.rva.gov/economic-development/resort-casino" TargetMode="Externa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hyperlink" Target="https://www.rva.gov/economic-development/resort-casino"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body" idx="4294967295"/>
          </p:nvPr>
        </p:nvSpPr>
        <p:spPr>
          <a:xfrm>
            <a:off x="859850" y="177900"/>
            <a:ext cx="1124700" cy="504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1633</a:t>
            </a:r>
            <a:endParaRPr/>
          </a:p>
        </p:txBody>
      </p:sp>
      <p:pic>
        <p:nvPicPr>
          <p:cNvPr id="63" name="Google Shape;63;p13"/>
          <p:cNvPicPr preferRelativeResize="0"/>
          <p:nvPr/>
        </p:nvPicPr>
        <p:blipFill rotWithShape="1">
          <a:blip r:embed="rId3">
            <a:alphaModFix/>
          </a:blip>
          <a:srcRect b="6358"/>
          <a:stretch/>
        </p:blipFill>
        <p:spPr>
          <a:xfrm>
            <a:off x="2508050" y="0"/>
            <a:ext cx="4224600" cy="2508075"/>
          </a:xfrm>
          <a:prstGeom prst="rect">
            <a:avLst/>
          </a:prstGeom>
          <a:noFill/>
          <a:ln>
            <a:noFill/>
          </a:ln>
        </p:spPr>
      </p:pic>
      <p:pic>
        <p:nvPicPr>
          <p:cNvPr id="64" name="Google Shape;64;p13"/>
          <p:cNvPicPr preferRelativeResize="0"/>
          <p:nvPr/>
        </p:nvPicPr>
        <p:blipFill rotWithShape="1">
          <a:blip r:embed="rId4">
            <a:alphaModFix/>
          </a:blip>
          <a:srcRect t="4721" r="2950" b="8959"/>
          <a:stretch/>
        </p:blipFill>
        <p:spPr>
          <a:xfrm>
            <a:off x="2508050" y="2571750"/>
            <a:ext cx="4224599" cy="2508076"/>
          </a:xfrm>
          <a:prstGeom prst="rect">
            <a:avLst/>
          </a:prstGeom>
          <a:noFill/>
          <a:ln>
            <a:noFill/>
          </a:ln>
        </p:spPr>
      </p:pic>
      <p:sp>
        <p:nvSpPr>
          <p:cNvPr id="65" name="Google Shape;65;p13"/>
          <p:cNvSpPr txBox="1">
            <a:spLocks noGrp="1"/>
          </p:cNvSpPr>
          <p:nvPr>
            <p:ph type="body" idx="4294967295"/>
          </p:nvPr>
        </p:nvSpPr>
        <p:spPr>
          <a:xfrm>
            <a:off x="911150" y="4281425"/>
            <a:ext cx="1022100" cy="705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Now</a:t>
            </a:r>
            <a:endParaRPr/>
          </a:p>
        </p:txBody>
      </p:sp>
      <p:pic>
        <p:nvPicPr>
          <p:cNvPr id="66" name="Google Shape;66;p13"/>
          <p:cNvPicPr preferRelativeResize="0"/>
          <p:nvPr/>
        </p:nvPicPr>
        <p:blipFill rotWithShape="1">
          <a:blip r:embed="rId5">
            <a:alphaModFix/>
          </a:blip>
          <a:srcRect l="4586" t="38495" r="4239" b="40794"/>
          <a:stretch/>
        </p:blipFill>
        <p:spPr>
          <a:xfrm rot="5400000">
            <a:off x="-484901" y="2221401"/>
            <a:ext cx="3403802" cy="597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2"/>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Are You For a Casino in Richmond or Against it? </a:t>
            </a:r>
            <a:endParaRPr/>
          </a:p>
        </p:txBody>
      </p:sp>
      <p:pic>
        <p:nvPicPr>
          <p:cNvPr id="131" name="Google Shape;131;p22"/>
          <p:cNvPicPr preferRelativeResize="0"/>
          <p:nvPr/>
        </p:nvPicPr>
        <p:blipFill>
          <a:blip r:embed="rId3">
            <a:alphaModFix/>
          </a:blip>
          <a:stretch>
            <a:fillRect/>
          </a:stretch>
        </p:blipFill>
        <p:spPr>
          <a:xfrm>
            <a:off x="5263323" y="1681825"/>
            <a:ext cx="3568977" cy="2673900"/>
          </a:xfrm>
          <a:prstGeom prst="rect">
            <a:avLst/>
          </a:prstGeom>
          <a:noFill/>
          <a:ln>
            <a:noFill/>
          </a:ln>
        </p:spPr>
      </p:pic>
      <p:pic>
        <p:nvPicPr>
          <p:cNvPr id="132" name="Google Shape;132;p22"/>
          <p:cNvPicPr preferRelativeResize="0"/>
          <p:nvPr/>
        </p:nvPicPr>
        <p:blipFill>
          <a:blip r:embed="rId4">
            <a:alphaModFix/>
          </a:blip>
          <a:stretch>
            <a:fillRect/>
          </a:stretch>
        </p:blipFill>
        <p:spPr>
          <a:xfrm>
            <a:off x="311700" y="1720188"/>
            <a:ext cx="4328624" cy="2597175"/>
          </a:xfrm>
          <a:prstGeom prst="rect">
            <a:avLst/>
          </a:prstGeom>
          <a:noFill/>
          <a:ln>
            <a:noFill/>
          </a:ln>
        </p:spPr>
      </p:pic>
      <p:sp>
        <p:nvSpPr>
          <p:cNvPr id="133" name="Google Shape;133;p22"/>
          <p:cNvSpPr txBox="1">
            <a:spLocks noGrp="1"/>
          </p:cNvSpPr>
          <p:nvPr>
            <p:ph type="title"/>
          </p:nvPr>
        </p:nvSpPr>
        <p:spPr>
          <a:xfrm>
            <a:off x="311700" y="4355725"/>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u="sng">
                <a:solidFill>
                  <a:schemeClr val="hlink"/>
                </a:solidFill>
                <a:hlinkClick r:id="rId5"/>
              </a:rPr>
              <a:t>https://www.rva.gov/economic-development/resort-casino</a:t>
            </a:r>
            <a:r>
              <a:rPr lang="en"/>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4"/>
          <p:cNvSpPr txBox="1">
            <a:spLocks noGrp="1"/>
          </p:cNvSpPr>
          <p:nvPr>
            <p:ph type="ctrTitle"/>
          </p:nvPr>
        </p:nvSpPr>
        <p:spPr>
          <a:xfrm>
            <a:off x="411175" y="644300"/>
            <a:ext cx="8282400" cy="21090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Richmond Casino Proposals</a:t>
            </a:r>
            <a:endParaRPr/>
          </a:p>
        </p:txBody>
      </p:sp>
      <p:sp>
        <p:nvSpPr>
          <p:cNvPr id="72" name="Google Shape;72;p14"/>
          <p:cNvSpPr txBox="1">
            <a:spLocks noGrp="1"/>
          </p:cNvSpPr>
          <p:nvPr>
            <p:ph type="subTitle" idx="1"/>
          </p:nvPr>
        </p:nvSpPr>
        <p:spPr>
          <a:xfrm>
            <a:off x="411175" y="3175150"/>
            <a:ext cx="8282400" cy="1968300"/>
          </a:xfrm>
          <a:prstGeom prst="rect">
            <a:avLst/>
          </a:prstGeom>
        </p:spPr>
        <p:txBody>
          <a:bodyPr spcFirstLastPara="1" wrap="square" lIns="91425" tIns="91425" rIns="91425" bIns="91425" anchor="ctr" anchorCtr="0">
            <a:normAutofit lnSpcReduction="10000"/>
          </a:bodyPr>
          <a:lstStyle/>
          <a:p>
            <a:pPr marL="0" lvl="0" indent="0" algn="l" rtl="0">
              <a:lnSpc>
                <a:spcPct val="90000"/>
              </a:lnSpc>
              <a:spcBef>
                <a:spcPts val="0"/>
              </a:spcBef>
              <a:spcAft>
                <a:spcPts val="0"/>
              </a:spcAft>
              <a:buNone/>
            </a:pPr>
            <a:endParaRPr sz="1900"/>
          </a:p>
          <a:p>
            <a:pPr marL="0" lvl="0" indent="0" algn="ctr" rtl="0">
              <a:lnSpc>
                <a:spcPct val="90000"/>
              </a:lnSpc>
              <a:spcBef>
                <a:spcPts val="0"/>
              </a:spcBef>
              <a:spcAft>
                <a:spcPts val="0"/>
              </a:spcAft>
              <a:buNone/>
            </a:pPr>
            <a:r>
              <a:rPr lang="en" sz="1900"/>
              <a:t>Alexis Richards</a:t>
            </a:r>
            <a:endParaRPr sz="1900"/>
          </a:p>
          <a:p>
            <a:pPr marL="0" lvl="0" indent="0" algn="ctr" rtl="0">
              <a:lnSpc>
                <a:spcPct val="90000"/>
              </a:lnSpc>
              <a:spcBef>
                <a:spcPts val="0"/>
              </a:spcBef>
              <a:spcAft>
                <a:spcPts val="0"/>
              </a:spcAft>
              <a:buNone/>
            </a:pPr>
            <a:r>
              <a:rPr lang="en" sz="1900"/>
              <a:t>Brenna Mayer</a:t>
            </a:r>
            <a:endParaRPr sz="1900"/>
          </a:p>
          <a:p>
            <a:pPr marL="0" lvl="0" indent="0" algn="ctr" rtl="0">
              <a:lnSpc>
                <a:spcPct val="90000"/>
              </a:lnSpc>
              <a:spcBef>
                <a:spcPts val="0"/>
              </a:spcBef>
              <a:spcAft>
                <a:spcPts val="0"/>
              </a:spcAft>
              <a:buNone/>
            </a:pPr>
            <a:r>
              <a:rPr lang="en" sz="1900"/>
              <a:t>Bryce Bowels</a:t>
            </a:r>
            <a:endParaRPr sz="1900"/>
          </a:p>
          <a:p>
            <a:pPr marL="0" lvl="0" indent="0" algn="ctr" rtl="0">
              <a:lnSpc>
                <a:spcPct val="90000"/>
              </a:lnSpc>
              <a:spcBef>
                <a:spcPts val="0"/>
              </a:spcBef>
              <a:spcAft>
                <a:spcPts val="0"/>
              </a:spcAft>
              <a:buNone/>
            </a:pPr>
            <a:r>
              <a:rPr lang="en" sz="1900"/>
              <a:t>Chris Pirrello</a:t>
            </a:r>
            <a:endParaRPr sz="1900"/>
          </a:p>
          <a:p>
            <a:pPr marL="0" lvl="0" indent="0" algn="ctr" rtl="0">
              <a:lnSpc>
                <a:spcPct val="90000"/>
              </a:lnSpc>
              <a:spcBef>
                <a:spcPts val="0"/>
              </a:spcBef>
              <a:spcAft>
                <a:spcPts val="0"/>
              </a:spcAft>
              <a:buNone/>
            </a:pPr>
            <a:r>
              <a:rPr lang="en" sz="1900"/>
              <a:t>Grace Zhang</a:t>
            </a:r>
            <a:endParaRPr sz="1900"/>
          </a:p>
          <a:p>
            <a:pPr marL="0" lvl="0" indent="0" algn="l" rtl="0">
              <a:lnSpc>
                <a:spcPct val="90000"/>
              </a:lnSpc>
              <a:spcBef>
                <a:spcPts val="0"/>
              </a:spcBef>
              <a:spcAft>
                <a:spcPts val="0"/>
              </a:spcAft>
              <a:buNone/>
            </a:pPr>
            <a:endParaRPr sz="19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Introduction - The Situation</a:t>
            </a:r>
            <a:endParaRPr/>
          </a:p>
        </p:txBody>
      </p:sp>
      <p:sp>
        <p:nvSpPr>
          <p:cNvPr id="78" name="Google Shape;78;p15"/>
          <p:cNvSpPr txBox="1">
            <a:spLocks noGrp="1"/>
          </p:cNvSpPr>
          <p:nvPr>
            <p:ph type="body" idx="1"/>
          </p:nvPr>
        </p:nvSpPr>
        <p:spPr>
          <a:xfrm>
            <a:off x="311700" y="1468825"/>
            <a:ext cx="4206900" cy="3099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Northam signs casino legislation</a:t>
            </a:r>
            <a:endParaRPr/>
          </a:p>
          <a:p>
            <a:pPr marL="457200" lvl="0" indent="-342900" algn="l" rtl="0">
              <a:spcBef>
                <a:spcPts val="0"/>
              </a:spcBef>
              <a:spcAft>
                <a:spcPts val="0"/>
              </a:spcAft>
              <a:buSzPts val="1800"/>
              <a:buChar char="-"/>
            </a:pPr>
            <a:r>
              <a:rPr lang="en"/>
              <a:t>Richmond narrows Casino proposals down to 3</a:t>
            </a:r>
            <a:endParaRPr/>
          </a:p>
          <a:p>
            <a:pPr marL="457200" lvl="0" indent="-342900" algn="l" rtl="0">
              <a:spcBef>
                <a:spcPts val="0"/>
              </a:spcBef>
              <a:spcAft>
                <a:spcPts val="0"/>
              </a:spcAft>
              <a:buSzPts val="1800"/>
              <a:buChar char="-"/>
            </a:pPr>
            <a:r>
              <a:rPr lang="en"/>
              <a:t>Public has opportunity to provide input to city</a:t>
            </a:r>
            <a:endParaRPr/>
          </a:p>
          <a:p>
            <a:pPr marL="457200" lvl="0" indent="-342900" algn="l" rtl="0">
              <a:spcBef>
                <a:spcPts val="0"/>
              </a:spcBef>
              <a:spcAft>
                <a:spcPts val="0"/>
              </a:spcAft>
              <a:buSzPts val="1800"/>
              <a:buChar char="-"/>
            </a:pPr>
            <a:r>
              <a:rPr lang="en"/>
              <a:t>Public weill vote on casino referendum </a:t>
            </a:r>
            <a:endParaRPr/>
          </a:p>
        </p:txBody>
      </p:sp>
      <p:pic>
        <p:nvPicPr>
          <p:cNvPr id="79" name="Google Shape;79;p15"/>
          <p:cNvPicPr preferRelativeResize="0"/>
          <p:nvPr/>
        </p:nvPicPr>
        <p:blipFill>
          <a:blip r:embed="rId3">
            <a:alphaModFix/>
          </a:blip>
          <a:stretch>
            <a:fillRect/>
          </a:stretch>
        </p:blipFill>
        <p:spPr>
          <a:xfrm>
            <a:off x="4518600" y="1270250"/>
            <a:ext cx="4320600" cy="3240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235500" y="2201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City of Richmond - Casino Coordinates</a:t>
            </a:r>
            <a:endParaRPr/>
          </a:p>
        </p:txBody>
      </p:sp>
      <p:sp>
        <p:nvSpPr>
          <p:cNvPr id="85" name="Google Shape;85;p16"/>
          <p:cNvSpPr txBox="1">
            <a:spLocks noGrp="1"/>
          </p:cNvSpPr>
          <p:nvPr>
            <p:ph type="body" idx="1"/>
          </p:nvPr>
        </p:nvSpPr>
        <p:spPr>
          <a:xfrm>
            <a:off x="6030625" y="1462200"/>
            <a:ext cx="2725500" cy="5280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1200"/>
              </a:spcAft>
              <a:buNone/>
            </a:pPr>
            <a:r>
              <a:rPr lang="en"/>
              <a:t>Live! Casino &amp; Hotel </a:t>
            </a:r>
            <a:endParaRPr/>
          </a:p>
        </p:txBody>
      </p:sp>
      <p:pic>
        <p:nvPicPr>
          <p:cNvPr id="86" name="Google Shape;86;p16"/>
          <p:cNvPicPr preferRelativeResize="0"/>
          <p:nvPr/>
        </p:nvPicPr>
        <p:blipFill>
          <a:blip r:embed="rId3">
            <a:alphaModFix/>
          </a:blip>
          <a:stretch>
            <a:fillRect/>
          </a:stretch>
        </p:blipFill>
        <p:spPr>
          <a:xfrm>
            <a:off x="311698" y="987150"/>
            <a:ext cx="4725050" cy="3861924"/>
          </a:xfrm>
          <a:prstGeom prst="rect">
            <a:avLst/>
          </a:prstGeom>
          <a:noFill/>
          <a:ln>
            <a:noFill/>
          </a:ln>
        </p:spPr>
      </p:pic>
      <p:sp>
        <p:nvSpPr>
          <p:cNvPr id="87" name="Google Shape;87;p16"/>
          <p:cNvSpPr/>
          <p:nvPr/>
        </p:nvSpPr>
        <p:spPr>
          <a:xfrm>
            <a:off x="5686600" y="1634200"/>
            <a:ext cx="223500" cy="171900"/>
          </a:xfrm>
          <a:prstGeom prst="ellipse">
            <a:avLst/>
          </a:prstGeom>
          <a:solidFill>
            <a:srgbClr val="99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6"/>
          <p:cNvSpPr/>
          <p:nvPr/>
        </p:nvSpPr>
        <p:spPr>
          <a:xfrm>
            <a:off x="5686600" y="2663600"/>
            <a:ext cx="223500" cy="171900"/>
          </a:xfrm>
          <a:prstGeom prst="flowChartConnector">
            <a:avLst/>
          </a:prstGeom>
          <a:solidFill>
            <a:srgbClr val="FF00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6"/>
          <p:cNvSpPr txBox="1"/>
          <p:nvPr/>
        </p:nvSpPr>
        <p:spPr>
          <a:xfrm>
            <a:off x="6045675" y="2549450"/>
            <a:ext cx="3098400" cy="43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50">
                <a:latin typeface="Source Code Pro"/>
                <a:ea typeface="Source Code Pro"/>
                <a:cs typeface="Source Code Pro"/>
                <a:sym typeface="Source Code Pro"/>
              </a:rPr>
              <a:t>Bally’s Casino &amp; Resort</a:t>
            </a:r>
            <a:endParaRPr sz="1650">
              <a:latin typeface="Source Code Pro"/>
              <a:ea typeface="Source Code Pro"/>
              <a:cs typeface="Source Code Pro"/>
              <a:sym typeface="Source Code Pro"/>
            </a:endParaRPr>
          </a:p>
        </p:txBody>
      </p:sp>
      <p:sp>
        <p:nvSpPr>
          <p:cNvPr id="90" name="Google Shape;90;p16"/>
          <p:cNvSpPr/>
          <p:nvPr/>
        </p:nvSpPr>
        <p:spPr>
          <a:xfrm>
            <a:off x="5686600" y="3693000"/>
            <a:ext cx="223500" cy="171900"/>
          </a:xfrm>
          <a:prstGeom prst="flowChartConnector">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6"/>
          <p:cNvSpPr txBox="1"/>
          <p:nvPr/>
        </p:nvSpPr>
        <p:spPr>
          <a:xfrm>
            <a:off x="6123325" y="3570400"/>
            <a:ext cx="2944500" cy="43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50">
                <a:latin typeface="Source Code Pro"/>
                <a:ea typeface="Source Code Pro"/>
                <a:cs typeface="Source Code Pro"/>
                <a:sym typeface="Source Code Pro"/>
              </a:rPr>
              <a:t>ONE! Casino</a:t>
            </a:r>
            <a:endParaRPr sz="1650">
              <a:latin typeface="Source Code Pro"/>
              <a:ea typeface="Source Code Pro"/>
              <a:cs typeface="Source Code Pro"/>
              <a:sym typeface="Source Code Pr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Data</a:t>
            </a:r>
            <a:endParaRPr/>
          </a:p>
        </p:txBody>
      </p:sp>
      <p:graphicFrame>
        <p:nvGraphicFramePr>
          <p:cNvPr id="97" name="Google Shape;97;p17"/>
          <p:cNvGraphicFramePr/>
          <p:nvPr/>
        </p:nvGraphicFramePr>
        <p:xfrm>
          <a:off x="431063" y="1445725"/>
          <a:ext cx="3000000" cy="3000000"/>
        </p:xfrm>
        <a:graphic>
          <a:graphicData uri="http://schemas.openxmlformats.org/drawingml/2006/table">
            <a:tbl>
              <a:tblPr>
                <a:noFill/>
                <a:tableStyleId>{1876A732-DC5E-485F-8B36-6A02E694E780}</a:tableStyleId>
              </a:tblPr>
              <a:tblGrid>
                <a:gridCol w="2366625">
                  <a:extLst>
                    <a:ext uri="{9D8B030D-6E8A-4147-A177-3AD203B41FA5}">
                      <a16:colId xmlns:a16="http://schemas.microsoft.com/office/drawing/2014/main" val="20000"/>
                    </a:ext>
                  </a:extLst>
                </a:gridCol>
                <a:gridCol w="1774300">
                  <a:extLst>
                    <a:ext uri="{9D8B030D-6E8A-4147-A177-3AD203B41FA5}">
                      <a16:colId xmlns:a16="http://schemas.microsoft.com/office/drawing/2014/main" val="20001"/>
                    </a:ext>
                  </a:extLst>
                </a:gridCol>
                <a:gridCol w="2070475">
                  <a:extLst>
                    <a:ext uri="{9D8B030D-6E8A-4147-A177-3AD203B41FA5}">
                      <a16:colId xmlns:a16="http://schemas.microsoft.com/office/drawing/2014/main" val="20002"/>
                    </a:ext>
                  </a:extLst>
                </a:gridCol>
                <a:gridCol w="2070475">
                  <a:extLst>
                    <a:ext uri="{9D8B030D-6E8A-4147-A177-3AD203B41FA5}">
                      <a16:colId xmlns:a16="http://schemas.microsoft.com/office/drawing/2014/main" val="20003"/>
                    </a:ext>
                  </a:extLst>
                </a:gridCol>
              </a:tblGrid>
              <a:tr h="684950">
                <a:tc>
                  <a:txBody>
                    <a:bodyPr/>
                    <a:lstStyle/>
                    <a:p>
                      <a:pPr marL="0" lvl="0" indent="0" algn="l" rtl="0">
                        <a:spcBef>
                          <a:spcPts val="0"/>
                        </a:spcBef>
                        <a:spcAft>
                          <a:spcPts val="0"/>
                        </a:spcAft>
                        <a:buNone/>
                      </a:pPr>
                      <a:endParaRPr/>
                    </a:p>
                  </a:txBody>
                  <a:tcPr marL="91425" marR="91425" marT="91425" marB="91425"/>
                </a:tc>
                <a:tc>
                  <a:txBody>
                    <a:bodyPr/>
                    <a:lstStyle/>
                    <a:p>
                      <a:pPr marL="0" lvl="0" indent="0" algn="ctr" rtl="0">
                        <a:spcBef>
                          <a:spcPts val="0"/>
                        </a:spcBef>
                        <a:spcAft>
                          <a:spcPts val="0"/>
                        </a:spcAft>
                        <a:buNone/>
                      </a:pPr>
                      <a:r>
                        <a:rPr lang="en"/>
                        <a:t>Bally’s Casino</a:t>
                      </a:r>
                      <a:endParaRPr/>
                    </a:p>
                  </a:txBody>
                  <a:tcPr marL="91425" marR="91425" marT="91425" marB="91425" anchor="ctr"/>
                </a:tc>
                <a:tc>
                  <a:txBody>
                    <a:bodyPr/>
                    <a:lstStyle/>
                    <a:p>
                      <a:pPr marL="0" lvl="0" indent="0" algn="ctr" rtl="0">
                        <a:spcBef>
                          <a:spcPts val="0"/>
                        </a:spcBef>
                        <a:spcAft>
                          <a:spcPts val="0"/>
                        </a:spcAft>
                        <a:buNone/>
                      </a:pPr>
                      <a:r>
                        <a:rPr lang="en"/>
                        <a:t>ONE Casino</a:t>
                      </a:r>
                      <a:endParaRPr/>
                    </a:p>
                  </a:txBody>
                  <a:tcPr marL="91425" marR="91425" marT="91425" marB="91425" anchor="ctr"/>
                </a:tc>
                <a:tc>
                  <a:txBody>
                    <a:bodyPr/>
                    <a:lstStyle/>
                    <a:p>
                      <a:pPr marL="0" lvl="0" indent="0" algn="ctr" rtl="0">
                        <a:spcBef>
                          <a:spcPts val="0"/>
                        </a:spcBef>
                        <a:spcAft>
                          <a:spcPts val="0"/>
                        </a:spcAft>
                        <a:buNone/>
                      </a:pPr>
                      <a:r>
                        <a:rPr lang="en"/>
                        <a:t>Live! Casino &amp; Hotel</a:t>
                      </a:r>
                      <a:endParaRPr/>
                    </a:p>
                  </a:txBody>
                  <a:tcPr marL="91425" marR="91425" marT="91425" marB="91425" anchor="ctr"/>
                </a:tc>
                <a:extLst>
                  <a:ext uri="{0D108BD9-81ED-4DB2-BD59-A6C34878D82A}">
                    <a16:rowId xmlns:a16="http://schemas.microsoft.com/office/drawing/2014/main" val="10000"/>
                  </a:ext>
                </a:extLst>
              </a:tr>
              <a:tr h="712450">
                <a:tc>
                  <a:txBody>
                    <a:bodyPr/>
                    <a:lstStyle/>
                    <a:p>
                      <a:pPr marL="0" lvl="0" indent="0" algn="ctr" rtl="0">
                        <a:spcBef>
                          <a:spcPts val="0"/>
                        </a:spcBef>
                        <a:spcAft>
                          <a:spcPts val="0"/>
                        </a:spcAft>
                        <a:buNone/>
                      </a:pPr>
                      <a:r>
                        <a:rPr lang="en"/>
                        <a:t>Economic Impact (10 Year)</a:t>
                      </a:r>
                      <a:endParaRPr/>
                    </a:p>
                  </a:txBody>
                  <a:tcPr marL="91425" marR="91425" marT="91425" marB="91425" anchor="ctr"/>
                </a:tc>
                <a:tc>
                  <a:txBody>
                    <a:bodyPr/>
                    <a:lstStyle/>
                    <a:p>
                      <a:pPr marL="0" lvl="0" indent="0" algn="ctr" rtl="0">
                        <a:spcBef>
                          <a:spcPts val="0"/>
                        </a:spcBef>
                        <a:spcAft>
                          <a:spcPts val="0"/>
                        </a:spcAft>
                        <a:buNone/>
                      </a:pPr>
                      <a:r>
                        <a:rPr lang="en"/>
                        <a:t>$5.3B</a:t>
                      </a:r>
                      <a:endParaRPr/>
                    </a:p>
                  </a:txBody>
                  <a:tcPr marL="91425" marR="91425" marT="91425" marB="91425" anchor="ctr"/>
                </a:tc>
                <a:tc>
                  <a:txBody>
                    <a:bodyPr/>
                    <a:lstStyle/>
                    <a:p>
                      <a:pPr marL="0" lvl="0" indent="0" algn="ctr" rtl="0">
                        <a:spcBef>
                          <a:spcPts val="0"/>
                        </a:spcBef>
                        <a:spcAft>
                          <a:spcPts val="0"/>
                        </a:spcAft>
                        <a:buNone/>
                      </a:pPr>
                      <a:r>
                        <a:rPr lang="en"/>
                        <a:t>$5.7B</a:t>
                      </a:r>
                      <a:endParaRPr/>
                    </a:p>
                  </a:txBody>
                  <a:tcPr marL="91425" marR="91425" marT="91425" marB="91425" anchor="ctr"/>
                </a:tc>
                <a:tc>
                  <a:txBody>
                    <a:bodyPr/>
                    <a:lstStyle/>
                    <a:p>
                      <a:pPr marL="0" lvl="0" indent="0" algn="ctr" rtl="0">
                        <a:spcBef>
                          <a:spcPts val="0"/>
                        </a:spcBef>
                        <a:spcAft>
                          <a:spcPts val="0"/>
                        </a:spcAft>
                        <a:buNone/>
                      </a:pPr>
                      <a:r>
                        <a:rPr lang="en"/>
                        <a:t>$7.5B</a:t>
                      </a:r>
                      <a:endParaRPr/>
                    </a:p>
                  </a:txBody>
                  <a:tcPr marL="91425" marR="91425" marT="91425" marB="91425" anchor="ctr"/>
                </a:tc>
                <a:extLst>
                  <a:ext uri="{0D108BD9-81ED-4DB2-BD59-A6C34878D82A}">
                    <a16:rowId xmlns:a16="http://schemas.microsoft.com/office/drawing/2014/main" val="10001"/>
                  </a:ext>
                </a:extLst>
              </a:tr>
              <a:tr h="712450">
                <a:tc>
                  <a:txBody>
                    <a:bodyPr/>
                    <a:lstStyle/>
                    <a:p>
                      <a:pPr marL="0" lvl="0" indent="0" algn="ctr" rtl="0">
                        <a:spcBef>
                          <a:spcPts val="0"/>
                        </a:spcBef>
                        <a:spcAft>
                          <a:spcPts val="0"/>
                        </a:spcAft>
                        <a:buNone/>
                      </a:pPr>
                      <a:r>
                        <a:rPr lang="en"/>
                        <a:t>Size</a:t>
                      </a:r>
                      <a:endParaRPr/>
                    </a:p>
                  </a:txBody>
                  <a:tcPr marL="91425" marR="91425" marT="91425" marB="91425" anchor="ctr"/>
                </a:tc>
                <a:tc>
                  <a:txBody>
                    <a:bodyPr/>
                    <a:lstStyle/>
                    <a:p>
                      <a:pPr marL="0" lvl="0" indent="0" algn="ctr" rtl="0">
                        <a:spcBef>
                          <a:spcPts val="0"/>
                        </a:spcBef>
                        <a:spcAft>
                          <a:spcPts val="0"/>
                        </a:spcAft>
                        <a:buNone/>
                      </a:pPr>
                      <a:r>
                        <a:rPr lang="en"/>
                        <a:t>1.6M Sq.Ft.</a:t>
                      </a:r>
                      <a:endParaRPr/>
                    </a:p>
                  </a:txBody>
                  <a:tcPr marL="91425" marR="91425" marT="91425" marB="91425" anchor="ctr"/>
                </a:tc>
                <a:tc>
                  <a:txBody>
                    <a:bodyPr/>
                    <a:lstStyle/>
                    <a:p>
                      <a:pPr marL="0" lvl="0" indent="0" algn="ctr" rtl="0">
                        <a:spcBef>
                          <a:spcPts val="0"/>
                        </a:spcBef>
                        <a:spcAft>
                          <a:spcPts val="0"/>
                        </a:spcAft>
                        <a:buNone/>
                      </a:pPr>
                      <a:r>
                        <a:rPr lang="en"/>
                        <a:t>0.95M Sq. Ft.</a:t>
                      </a:r>
                      <a:endParaRPr/>
                    </a:p>
                  </a:txBody>
                  <a:tcPr marL="91425" marR="91425" marT="91425" marB="91425" anchor="ctr"/>
                </a:tc>
                <a:tc>
                  <a:txBody>
                    <a:bodyPr/>
                    <a:lstStyle/>
                    <a:p>
                      <a:pPr marL="0" lvl="0" indent="0" algn="ctr" rtl="0">
                        <a:spcBef>
                          <a:spcPts val="0"/>
                        </a:spcBef>
                        <a:spcAft>
                          <a:spcPts val="0"/>
                        </a:spcAft>
                        <a:buNone/>
                      </a:pPr>
                      <a:r>
                        <a:rPr lang="en"/>
                        <a:t>1.9M Sq. Ft.</a:t>
                      </a:r>
                      <a:endParaRPr/>
                    </a:p>
                  </a:txBody>
                  <a:tcPr marL="91425" marR="91425" marT="91425" marB="91425" anchor="ctr"/>
                </a:tc>
                <a:extLst>
                  <a:ext uri="{0D108BD9-81ED-4DB2-BD59-A6C34878D82A}">
                    <a16:rowId xmlns:a16="http://schemas.microsoft.com/office/drawing/2014/main" val="10002"/>
                  </a:ext>
                </a:extLst>
              </a:tr>
              <a:tr h="924675">
                <a:tc>
                  <a:txBody>
                    <a:bodyPr/>
                    <a:lstStyle/>
                    <a:p>
                      <a:pPr marL="0" lvl="0" indent="0" algn="ctr" rtl="0">
                        <a:spcBef>
                          <a:spcPts val="0"/>
                        </a:spcBef>
                        <a:spcAft>
                          <a:spcPts val="0"/>
                        </a:spcAft>
                        <a:buNone/>
                      </a:pPr>
                      <a:r>
                        <a:rPr lang="en"/>
                        <a:t>Interesting Fact</a:t>
                      </a:r>
                      <a:endParaRPr/>
                    </a:p>
                  </a:txBody>
                  <a:tcPr marL="91425" marR="91425" marT="91425" marB="91425" anchor="ctr"/>
                </a:tc>
                <a:tc>
                  <a:txBody>
                    <a:bodyPr/>
                    <a:lstStyle/>
                    <a:p>
                      <a:pPr marL="0" lvl="0" indent="0" algn="ctr" rtl="0">
                        <a:spcBef>
                          <a:spcPts val="0"/>
                        </a:spcBef>
                        <a:spcAft>
                          <a:spcPts val="0"/>
                        </a:spcAft>
                        <a:buNone/>
                      </a:pPr>
                      <a:r>
                        <a:rPr lang="en"/>
                        <a:t>6,000+ Jobs</a:t>
                      </a:r>
                      <a:endParaRPr/>
                    </a:p>
                  </a:txBody>
                  <a:tcPr marL="91425" marR="91425" marT="91425" marB="91425" anchor="ctr"/>
                </a:tc>
                <a:tc>
                  <a:txBody>
                    <a:bodyPr/>
                    <a:lstStyle/>
                    <a:p>
                      <a:pPr marL="0" lvl="0" indent="0" algn="ctr" rtl="0">
                        <a:spcBef>
                          <a:spcPts val="0"/>
                        </a:spcBef>
                        <a:spcAft>
                          <a:spcPts val="0"/>
                        </a:spcAft>
                        <a:buNone/>
                      </a:pPr>
                      <a:r>
                        <a:rPr lang="en"/>
                        <a:t>50+ Minority Investors</a:t>
                      </a:r>
                      <a:endParaRPr/>
                    </a:p>
                    <a:p>
                      <a:pPr marL="0" lvl="0" indent="0" algn="ctr" rtl="0">
                        <a:spcBef>
                          <a:spcPts val="0"/>
                        </a:spcBef>
                        <a:spcAft>
                          <a:spcPts val="0"/>
                        </a:spcAft>
                        <a:buNone/>
                      </a:pPr>
                      <a:r>
                        <a:rPr lang="en"/>
                        <a:t>50% Minority Hiring</a:t>
                      </a:r>
                      <a:endParaRPr/>
                    </a:p>
                  </a:txBody>
                  <a:tcPr marL="91425" marR="91425" marT="91425" marB="91425" anchor="ctr"/>
                </a:tc>
                <a:tc>
                  <a:txBody>
                    <a:bodyPr/>
                    <a:lstStyle/>
                    <a:p>
                      <a:pPr marL="0" lvl="0" indent="0" algn="ctr" rtl="0">
                        <a:spcBef>
                          <a:spcPts val="0"/>
                        </a:spcBef>
                        <a:spcAft>
                          <a:spcPts val="0"/>
                        </a:spcAft>
                        <a:buNone/>
                      </a:pPr>
                      <a:r>
                        <a:rPr lang="en"/>
                        <a:t>$60,000 Average Annual Wage</a:t>
                      </a:r>
                      <a:endParaRPr/>
                    </a:p>
                  </a:txBody>
                  <a:tcPr marL="91425" marR="91425" marT="91425" marB="91425" anchor="ctr"/>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8"/>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Source of Gaming Revenue</a:t>
            </a:r>
            <a:endParaRPr/>
          </a:p>
        </p:txBody>
      </p:sp>
      <p:pic>
        <p:nvPicPr>
          <p:cNvPr id="103" name="Google Shape;103;p18"/>
          <p:cNvPicPr preferRelativeResize="0"/>
          <p:nvPr/>
        </p:nvPicPr>
        <p:blipFill rotWithShape="1">
          <a:blip r:embed="rId3">
            <a:alphaModFix/>
          </a:blip>
          <a:srcRect t="15268"/>
          <a:stretch/>
        </p:blipFill>
        <p:spPr>
          <a:xfrm>
            <a:off x="362950" y="1106000"/>
            <a:ext cx="8324726" cy="3770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9"/>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Benefits </a:t>
            </a:r>
            <a:endParaRPr/>
          </a:p>
        </p:txBody>
      </p:sp>
      <p:sp>
        <p:nvSpPr>
          <p:cNvPr id="109" name="Google Shape;109;p19"/>
          <p:cNvSpPr txBox="1">
            <a:spLocks noGrp="1"/>
          </p:cNvSpPr>
          <p:nvPr>
            <p:ph type="body" idx="1"/>
          </p:nvPr>
        </p:nvSpPr>
        <p:spPr>
          <a:xfrm>
            <a:off x="311700" y="1468825"/>
            <a:ext cx="8035800" cy="3459300"/>
          </a:xfrm>
          <a:prstGeom prst="rect">
            <a:avLst/>
          </a:prstGeom>
        </p:spPr>
        <p:txBody>
          <a:bodyPr spcFirstLastPara="1" wrap="square" lIns="91425" tIns="91425" rIns="91425" bIns="91425" anchor="t" anchorCtr="0">
            <a:normAutofit fontScale="92500" lnSpcReduction="20000"/>
          </a:bodyPr>
          <a:lstStyle/>
          <a:p>
            <a:pPr marL="457200" lvl="0" indent="-334327" algn="l" rtl="0">
              <a:spcBef>
                <a:spcPts val="0"/>
              </a:spcBef>
              <a:spcAft>
                <a:spcPts val="0"/>
              </a:spcAft>
              <a:buSzPct val="100000"/>
              <a:buChar char="●"/>
            </a:pPr>
            <a:r>
              <a:rPr lang="en"/>
              <a:t>Economic growth</a:t>
            </a:r>
            <a:endParaRPr/>
          </a:p>
          <a:p>
            <a:pPr marL="457200" lvl="0" indent="-334327" algn="l" rtl="0">
              <a:spcBef>
                <a:spcPts val="0"/>
              </a:spcBef>
              <a:spcAft>
                <a:spcPts val="0"/>
              </a:spcAft>
              <a:buSzPct val="100000"/>
              <a:buChar char="●"/>
            </a:pPr>
            <a:r>
              <a:rPr lang="en"/>
              <a:t>Significant annual revenues</a:t>
            </a:r>
            <a:endParaRPr/>
          </a:p>
          <a:p>
            <a:pPr marL="457200" lvl="0" indent="-334327" algn="l" rtl="0">
              <a:spcBef>
                <a:spcPts val="0"/>
              </a:spcBef>
              <a:spcAft>
                <a:spcPts val="0"/>
              </a:spcAft>
              <a:buSzPct val="100000"/>
              <a:buChar char="●"/>
            </a:pPr>
            <a:r>
              <a:rPr lang="en"/>
              <a:t>Employment opportunities</a:t>
            </a:r>
            <a:endParaRPr/>
          </a:p>
          <a:p>
            <a:pPr marL="457200" lvl="0" indent="-334327" algn="l" rtl="0">
              <a:spcBef>
                <a:spcPts val="0"/>
              </a:spcBef>
              <a:spcAft>
                <a:spcPts val="0"/>
              </a:spcAft>
              <a:buSzPct val="100000"/>
              <a:buChar char="●"/>
            </a:pPr>
            <a:r>
              <a:rPr lang="en"/>
              <a:t>Bally’s Resort &amp; Casino</a:t>
            </a:r>
            <a:endParaRPr/>
          </a:p>
          <a:p>
            <a:pPr marL="914400" lvl="1" indent="-310832" algn="l" rtl="0">
              <a:spcBef>
                <a:spcPts val="0"/>
              </a:spcBef>
              <a:spcAft>
                <a:spcPts val="0"/>
              </a:spcAft>
              <a:buSzPct val="100000"/>
              <a:buChar char="○"/>
            </a:pPr>
            <a:r>
              <a:rPr lang="en"/>
              <a:t>Job training and internships</a:t>
            </a:r>
            <a:endParaRPr/>
          </a:p>
          <a:p>
            <a:pPr marL="914400" lvl="1" indent="-310832" algn="l" rtl="0">
              <a:spcBef>
                <a:spcPts val="0"/>
              </a:spcBef>
              <a:spcAft>
                <a:spcPts val="0"/>
              </a:spcAft>
              <a:buSzPct val="100000"/>
              <a:buChar char="○"/>
            </a:pPr>
            <a:r>
              <a:rPr lang="en"/>
              <a:t>2,000 jobs</a:t>
            </a:r>
            <a:endParaRPr/>
          </a:p>
          <a:p>
            <a:pPr marL="914400" lvl="1" indent="-310832" algn="l" rtl="0">
              <a:spcBef>
                <a:spcPts val="0"/>
              </a:spcBef>
              <a:spcAft>
                <a:spcPts val="0"/>
              </a:spcAft>
              <a:buSzPct val="100000"/>
              <a:buChar char="○"/>
            </a:pPr>
            <a:r>
              <a:rPr lang="en"/>
              <a:t>Opportunities for local retailers</a:t>
            </a:r>
            <a:endParaRPr/>
          </a:p>
          <a:p>
            <a:pPr marL="457200" lvl="0" indent="-334327" algn="l" rtl="0">
              <a:spcBef>
                <a:spcPts val="0"/>
              </a:spcBef>
              <a:spcAft>
                <a:spcPts val="0"/>
              </a:spcAft>
              <a:buSzPct val="100000"/>
              <a:buChar char="●"/>
            </a:pPr>
            <a:r>
              <a:rPr lang="en"/>
              <a:t>One Casino</a:t>
            </a:r>
            <a:endParaRPr/>
          </a:p>
          <a:p>
            <a:pPr marL="914400" lvl="1" indent="-310832" algn="l" rtl="0">
              <a:spcBef>
                <a:spcPts val="0"/>
              </a:spcBef>
              <a:spcAft>
                <a:spcPts val="0"/>
              </a:spcAft>
              <a:buSzPct val="100000"/>
              <a:buChar char="○"/>
            </a:pPr>
            <a:r>
              <a:rPr lang="en"/>
              <a:t>Only black owned casino in the country</a:t>
            </a:r>
            <a:endParaRPr/>
          </a:p>
          <a:p>
            <a:pPr marL="914400" lvl="1" indent="-310832" algn="l" rtl="0">
              <a:spcBef>
                <a:spcPts val="0"/>
              </a:spcBef>
              <a:spcAft>
                <a:spcPts val="0"/>
              </a:spcAft>
              <a:buSzPct val="100000"/>
              <a:buChar char="○"/>
            </a:pPr>
            <a:r>
              <a:rPr lang="en"/>
              <a:t>1,500 jobs</a:t>
            </a:r>
            <a:endParaRPr/>
          </a:p>
          <a:p>
            <a:pPr marL="457200" lvl="0" indent="-334327" algn="l" rtl="0">
              <a:spcBef>
                <a:spcPts val="0"/>
              </a:spcBef>
              <a:spcAft>
                <a:spcPts val="0"/>
              </a:spcAft>
              <a:buSzPct val="100000"/>
              <a:buChar char="●"/>
            </a:pPr>
            <a:r>
              <a:rPr lang="en"/>
              <a:t>Live Casino &amp; Hotel</a:t>
            </a:r>
            <a:endParaRPr/>
          </a:p>
          <a:p>
            <a:pPr marL="914400" lvl="1" indent="-310832" algn="l" rtl="0">
              <a:spcBef>
                <a:spcPts val="0"/>
              </a:spcBef>
              <a:spcAft>
                <a:spcPts val="0"/>
              </a:spcAft>
              <a:buSzPct val="100000"/>
              <a:buChar char="○"/>
            </a:pPr>
            <a:r>
              <a:rPr lang="en"/>
              <a:t>8,000 jobs (construction &amp; permanent) </a:t>
            </a:r>
            <a:endParaRPr/>
          </a:p>
          <a:p>
            <a:pPr marL="914400" lvl="1" indent="-310832" algn="l" rtl="0">
              <a:spcBef>
                <a:spcPts val="0"/>
              </a:spcBef>
              <a:spcAft>
                <a:spcPts val="0"/>
              </a:spcAft>
              <a:buSzPct val="100000"/>
              <a:buChar char="○"/>
            </a:pPr>
            <a:r>
              <a:rPr lang="en"/>
              <a:t>Highest grossing Casino entertainment resort</a:t>
            </a:r>
            <a:endParaRPr/>
          </a:p>
          <a:p>
            <a:pPr marL="457200" lvl="0" indent="0" algn="l" rtl="0">
              <a:spcBef>
                <a:spcPts val="1200"/>
              </a:spcBef>
              <a:spcAft>
                <a:spcPts val="1200"/>
              </a:spcAft>
              <a:buNone/>
            </a:pPr>
            <a:endParaRPr b="1"/>
          </a:p>
        </p:txBody>
      </p:sp>
      <p:pic>
        <p:nvPicPr>
          <p:cNvPr id="110" name="Google Shape;110;p19"/>
          <p:cNvPicPr preferRelativeResize="0"/>
          <p:nvPr/>
        </p:nvPicPr>
        <p:blipFill>
          <a:blip r:embed="rId3">
            <a:alphaModFix/>
          </a:blip>
          <a:stretch>
            <a:fillRect/>
          </a:stretch>
        </p:blipFill>
        <p:spPr>
          <a:xfrm>
            <a:off x="5565225" y="124475"/>
            <a:ext cx="3391973" cy="22578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0"/>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Frustrations </a:t>
            </a:r>
            <a:endParaRPr/>
          </a:p>
        </p:txBody>
      </p:sp>
      <p:sp>
        <p:nvSpPr>
          <p:cNvPr id="116" name="Google Shape;116;p20"/>
          <p:cNvSpPr txBox="1">
            <a:spLocks noGrp="1"/>
          </p:cNvSpPr>
          <p:nvPr>
            <p:ph type="body" idx="1"/>
          </p:nvPr>
        </p:nvSpPr>
        <p:spPr>
          <a:xfrm>
            <a:off x="311700" y="1728300"/>
            <a:ext cx="8520600" cy="32580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Property value decline</a:t>
            </a:r>
            <a:endParaRPr/>
          </a:p>
          <a:p>
            <a:pPr marL="457200" lvl="0" indent="0" algn="l" rtl="0">
              <a:spcBef>
                <a:spcPts val="1200"/>
              </a:spcBef>
              <a:spcAft>
                <a:spcPts val="0"/>
              </a:spcAft>
              <a:buNone/>
            </a:pPr>
            <a:r>
              <a:rPr lang="en"/>
              <a:t>- Foreclosures and Short Sale</a:t>
            </a:r>
            <a:endParaRPr/>
          </a:p>
          <a:p>
            <a:pPr marL="0" lvl="0" indent="0" algn="l" rtl="0">
              <a:spcBef>
                <a:spcPts val="1200"/>
              </a:spcBef>
              <a:spcAft>
                <a:spcPts val="0"/>
              </a:spcAft>
              <a:buNone/>
            </a:pPr>
            <a:endParaRPr/>
          </a:p>
          <a:p>
            <a:pPr marL="457200" lvl="0" indent="-342900" algn="l" rtl="0">
              <a:lnSpc>
                <a:spcPct val="150000"/>
              </a:lnSpc>
              <a:spcBef>
                <a:spcPts val="1200"/>
              </a:spcBef>
              <a:spcAft>
                <a:spcPts val="0"/>
              </a:spcAft>
              <a:buSzPts val="1800"/>
              <a:buChar char="●"/>
            </a:pPr>
            <a:r>
              <a:rPr lang="en"/>
              <a:t>Addiction - Gambling, Substance Abuse</a:t>
            </a:r>
            <a:endParaRPr/>
          </a:p>
          <a:p>
            <a:pPr marL="457200" lvl="0" indent="0" algn="l" rtl="0">
              <a:lnSpc>
                <a:spcPct val="150000"/>
              </a:lnSpc>
              <a:spcBef>
                <a:spcPts val="1200"/>
              </a:spcBef>
              <a:spcAft>
                <a:spcPts val="0"/>
              </a:spcAft>
              <a:buNone/>
            </a:pPr>
            <a:endParaRPr/>
          </a:p>
          <a:p>
            <a:pPr marL="457200" lvl="0" indent="-342900" algn="l" rtl="0">
              <a:lnSpc>
                <a:spcPct val="150000"/>
              </a:lnSpc>
              <a:spcBef>
                <a:spcPts val="1200"/>
              </a:spcBef>
              <a:spcAft>
                <a:spcPts val="0"/>
              </a:spcAft>
              <a:buSzPts val="1800"/>
              <a:buChar char="●"/>
            </a:pPr>
            <a:r>
              <a:rPr lang="en"/>
              <a:t>Traffic - Drunk Driving, Local Commute</a:t>
            </a:r>
            <a:endParaRPr/>
          </a:p>
        </p:txBody>
      </p:sp>
      <p:pic>
        <p:nvPicPr>
          <p:cNvPr id="117" name="Google Shape;117;p20"/>
          <p:cNvPicPr preferRelativeResize="0"/>
          <p:nvPr/>
        </p:nvPicPr>
        <p:blipFill>
          <a:blip r:embed="rId3">
            <a:alphaModFix/>
          </a:blip>
          <a:stretch>
            <a:fillRect/>
          </a:stretch>
        </p:blipFill>
        <p:spPr>
          <a:xfrm>
            <a:off x="6308150" y="3116009"/>
            <a:ext cx="2524150" cy="1686741"/>
          </a:xfrm>
          <a:prstGeom prst="rect">
            <a:avLst/>
          </a:prstGeom>
          <a:noFill/>
          <a:ln>
            <a:noFill/>
          </a:ln>
        </p:spPr>
      </p:pic>
      <p:pic>
        <p:nvPicPr>
          <p:cNvPr id="118" name="Google Shape;118;p20"/>
          <p:cNvPicPr preferRelativeResize="0"/>
          <p:nvPr/>
        </p:nvPicPr>
        <p:blipFill>
          <a:blip r:embed="rId4">
            <a:alphaModFix/>
          </a:blip>
          <a:stretch>
            <a:fillRect/>
          </a:stretch>
        </p:blipFill>
        <p:spPr>
          <a:xfrm>
            <a:off x="5059625" y="812901"/>
            <a:ext cx="2524150" cy="1563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1"/>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u="sng">
                <a:solidFill>
                  <a:schemeClr val="hlink"/>
                </a:solidFill>
                <a:hlinkClick r:id="rId3"/>
              </a:rPr>
              <a:t>https://www.rva.gov/economic-development/resort-casino</a:t>
            </a:r>
            <a:r>
              <a:rPr lang="en"/>
              <a:t> </a:t>
            </a:r>
            <a:endParaRPr/>
          </a:p>
        </p:txBody>
      </p:sp>
      <p:sp>
        <p:nvSpPr>
          <p:cNvPr id="124" name="Google Shape;124;p21"/>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25" name="Google Shape;125;p21"/>
          <p:cNvPicPr preferRelativeResize="0"/>
          <p:nvPr/>
        </p:nvPicPr>
        <p:blipFill>
          <a:blip r:embed="rId4">
            <a:alphaModFix/>
          </a:blip>
          <a:stretch>
            <a:fillRect/>
          </a:stretch>
        </p:blipFill>
        <p:spPr>
          <a:xfrm>
            <a:off x="311700" y="1473929"/>
            <a:ext cx="8520599" cy="3089696"/>
          </a:xfrm>
          <a:prstGeom prst="rect">
            <a:avLst/>
          </a:prstGeom>
          <a:noFill/>
          <a:ln>
            <a:noFill/>
          </a:ln>
        </p:spPr>
      </p:pic>
    </p:spTree>
  </p:cSld>
  <p:clrMapOvr>
    <a:masterClrMapping/>
  </p:clrMapOvr>
</p:sld>
</file>

<file path=ppt/theme/theme1.xml><?xml version="1.0" encoding="utf-8"?>
<a:theme xmlns:a="http://schemas.openxmlformats.org/drawingml/2006/main" name="Modern Writer">
  <a:themeElements>
    <a:clrScheme name="Modern Writer">
      <a:dk1>
        <a:srgbClr val="980000"/>
      </a:dk1>
      <a:lt1>
        <a:srgbClr val="FFFFFF"/>
      </a:lt1>
      <a:dk2>
        <a:srgbClr val="424242"/>
      </a:dk2>
      <a:lt2>
        <a:srgbClr val="999999"/>
      </a:lt2>
      <a:accent1>
        <a:srgbClr val="607D8B"/>
      </a:accent1>
      <a:accent2>
        <a:srgbClr val="673AB7"/>
      </a:accent2>
      <a:accent3>
        <a:srgbClr val="9C26B0"/>
      </a:accent3>
      <a:accent4>
        <a:srgbClr val="0090AC"/>
      </a:accent4>
      <a:accent5>
        <a:srgbClr val="00838F"/>
      </a:accent5>
      <a:accent6>
        <a:srgbClr val="F8E71C"/>
      </a:accent6>
      <a:hlink>
        <a:srgbClr val="00838F"/>
      </a:hlink>
      <a:folHlink>
        <a:srgbClr val="0083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905</Words>
  <Application>Microsoft Macintosh PowerPoint</Application>
  <PresentationFormat>On-screen Show (16:9)</PresentationFormat>
  <Paragraphs>85</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Source Code Pro</vt:lpstr>
      <vt:lpstr>Oswald</vt:lpstr>
      <vt:lpstr>Arial</vt:lpstr>
      <vt:lpstr>Georgia</vt:lpstr>
      <vt:lpstr>Modern Writer</vt:lpstr>
      <vt:lpstr>PowerPoint Presentation</vt:lpstr>
      <vt:lpstr>Richmond Casino Proposals</vt:lpstr>
      <vt:lpstr>Introduction - The Situation</vt:lpstr>
      <vt:lpstr>City of Richmond - Casino Coordinates</vt:lpstr>
      <vt:lpstr>Data</vt:lpstr>
      <vt:lpstr>Source of Gaming Revenue</vt:lpstr>
      <vt:lpstr>Benefits </vt:lpstr>
      <vt:lpstr>Frustrations </vt:lpstr>
      <vt:lpstr>https://www.rva.gov/economic-development/resort-casino </vt:lpstr>
      <vt:lpstr>Are You For a Casino in Richmond or Against it?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Brenna Six</cp:lastModifiedBy>
  <cp:revision>1</cp:revision>
  <dcterms:modified xsi:type="dcterms:W3CDTF">2021-04-13T22:54:05Z</dcterms:modified>
</cp:coreProperties>
</file>